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492" r:id="rId2"/>
    <p:sldId id="499" r:id="rId3"/>
    <p:sldId id="487" r:id="rId4"/>
    <p:sldId id="464" r:id="rId5"/>
    <p:sldId id="489" r:id="rId6"/>
    <p:sldId id="412" r:id="rId7"/>
    <p:sldId id="490" r:id="rId8"/>
    <p:sldId id="420" r:id="rId9"/>
    <p:sldId id="413" r:id="rId10"/>
    <p:sldId id="414" r:id="rId11"/>
    <p:sldId id="466" r:id="rId12"/>
    <p:sldId id="491" r:id="rId13"/>
    <p:sldId id="483" r:id="rId14"/>
    <p:sldId id="419" r:id="rId15"/>
    <p:sldId id="493" r:id="rId16"/>
    <p:sldId id="494" r:id="rId17"/>
    <p:sldId id="495" r:id="rId18"/>
    <p:sldId id="496" r:id="rId19"/>
    <p:sldId id="497" r:id="rId20"/>
    <p:sldId id="498" r:id="rId21"/>
    <p:sldId id="486" r:id="rId22"/>
    <p:sldId id="399" r:id="rId23"/>
    <p:sldId id="409" r:id="rId24"/>
    <p:sldId id="484" r:id="rId25"/>
    <p:sldId id="4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4533" autoAdjust="0"/>
  </p:normalViewPr>
  <p:slideViewPr>
    <p:cSldViewPr snapToGrid="0">
      <p:cViewPr varScale="1">
        <p:scale>
          <a:sx n="72" d="100"/>
          <a:sy n="72" d="100"/>
        </p:scale>
        <p:origin x="102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17175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2540936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2937697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607382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483565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15</a:t>
            </a:fld>
            <a:endParaRPr lang="en-US"/>
          </a:p>
        </p:txBody>
      </p:sp>
    </p:spTree>
    <p:extLst>
      <p:ext uri="{BB962C8B-B14F-4D97-AF65-F5344CB8AC3E}">
        <p14:creationId xmlns:p14="http://schemas.microsoft.com/office/powerpoint/2010/main" val="947460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3601169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pPr algn="l"/>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3050501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pPr algn="l"/>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2061761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2252294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12424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pPr algn="l"/>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20</a:t>
            </a:fld>
            <a:endParaRPr lang="en-US"/>
          </a:p>
        </p:txBody>
      </p:sp>
    </p:spTree>
    <p:extLst>
      <p:ext uri="{BB962C8B-B14F-4D97-AF65-F5344CB8AC3E}">
        <p14:creationId xmlns:p14="http://schemas.microsoft.com/office/powerpoint/2010/main" val="340306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1939625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22</a:t>
            </a:fld>
            <a:endParaRPr lang="en-US"/>
          </a:p>
        </p:txBody>
      </p:sp>
    </p:spTree>
    <p:extLst>
      <p:ext uri="{BB962C8B-B14F-4D97-AF65-F5344CB8AC3E}">
        <p14:creationId xmlns:p14="http://schemas.microsoft.com/office/powerpoint/2010/main" val="1794441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25</a:t>
            </a:fld>
            <a:endParaRPr lang="en-US"/>
          </a:p>
        </p:txBody>
      </p:sp>
    </p:spTree>
    <p:extLst>
      <p:ext uri="{BB962C8B-B14F-4D97-AF65-F5344CB8AC3E}">
        <p14:creationId xmlns:p14="http://schemas.microsoft.com/office/powerpoint/2010/main" val="8927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pPr algn="l"/>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pPr algn="l"/>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pPr algn="l"/>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50918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pPr algn="l"/>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67040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www.anubhavtrainings.com</a:t>
            </a:r>
          </a:p>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9</a:t>
            </a:fld>
            <a:endParaRPr lang="en-US"/>
          </a:p>
        </p:txBody>
      </p:sp>
    </p:spTree>
    <p:extLst>
      <p:ext uri="{BB962C8B-B14F-4D97-AF65-F5344CB8AC3E}">
        <p14:creationId xmlns:p14="http://schemas.microsoft.com/office/powerpoint/2010/main" val="3894536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6/11/2021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12/SQL%20Script%20Basic.txt" TargetMode="External"/><Relationship Id="rId5" Type="http://schemas.openxmlformats.org/officeDocument/2006/relationships/image" Target="../media/image2.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Corporate_Full_Stack_Training/blob/master/Day%2012/SQL%20Script%20Advance.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github.com/soyuztechnologies/Corporate_Full_Stack_Training/blob/master/Day%2012/OIA%20using%20SQL%20Script%20Advance.txt" TargetMode="External"/><Relationship Id="rId5" Type="http://schemas.openxmlformats.org/officeDocument/2006/relationships/image" Target="../media/image2.pn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29.png"/><Relationship Id="rId4" Type="http://schemas.openxmlformats.org/officeDocument/2006/relationships/image" Target="../media/image26.jpg"/><Relationship Id="rId9" Type="http://schemas.openxmlformats.org/officeDocument/2006/relationships/hyperlink" Target="https://www.youtube.com/watch?v=NV8UD9QnJ4A&amp;list=PLcxqFaocb9WLaza2kOjkUCDIQGbzNos6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2/ADBC%20and%20View%20Proxy.txt"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help.sap.com/viewer/de2486ee947e43e684d39702027f8a94/2.0.05/en-US" TargetMode="External"/><Relationship Id="rId5" Type="http://schemas.openxmlformats.org/officeDocument/2006/relationships/hyperlink" Target="https://help.sap.com/viewer/product/SAP_HANA_PLATFORM/2.0.05/en-US?task=discover_task"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28126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Data Flow Logic</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61764" y="899721"/>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Containers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261764" y="761782"/>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 xmlns:a16="http://schemas.microsoft.com/office/drawing/2014/main"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 xmlns:a16="http://schemas.microsoft.com/office/drawing/2014/main"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 xmlns:a16="http://schemas.microsoft.com/office/drawing/2014/main" id="{CF7586A6-F552-4065-A1FE-29E4B2685E32}"/>
              </a:ext>
            </a:extLst>
          </p:cNvPr>
          <p:cNvGrpSpPr/>
          <p:nvPr/>
        </p:nvGrpSpPr>
        <p:grpSpPr>
          <a:xfrm>
            <a:off x="399195" y="1616545"/>
            <a:ext cx="607909" cy="464813"/>
            <a:chOff x="2001838" y="4022726"/>
            <a:chExt cx="5207000" cy="4332287"/>
          </a:xfrm>
          <a:solidFill>
            <a:schemeClr val="accent1"/>
          </a:solidFill>
        </p:grpSpPr>
        <p:sp>
          <p:nvSpPr>
            <p:cNvPr id="36" name="Freeform 85">
              <a:extLst>
                <a:ext uri="{FF2B5EF4-FFF2-40B4-BE49-F238E27FC236}">
                  <a16:creationId xmlns=""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 xmlns:a16="http://schemas.microsoft.com/office/drawing/2014/main"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 xmlns:a16="http://schemas.microsoft.com/office/drawing/2014/main"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 xmlns:a16="http://schemas.microsoft.com/office/drawing/2014/main"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 xmlns:a16="http://schemas.microsoft.com/office/drawing/2014/main"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 xmlns:a16="http://schemas.microsoft.com/office/drawing/2014/main"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User Defined Function ( UDF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 xmlns:a16="http://schemas.microsoft.com/office/drawing/2014/main"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 xmlns:a16="http://schemas.microsoft.com/office/drawing/2014/main"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 xmlns:a16="http://schemas.microsoft.com/office/drawing/2014/main"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 xmlns:a16="http://schemas.microsoft.com/office/drawing/2014/main"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 xmlns:a16="http://schemas.microsoft.com/office/drawing/2014/main" id="{26FF2654-4FEB-4601-9DBC-CE9129C9BAFA}"/>
              </a:ext>
            </a:extLst>
          </p:cNvPr>
          <p:cNvSpPr/>
          <p:nvPr/>
        </p:nvSpPr>
        <p:spPr>
          <a:xfrm>
            <a:off x="450574" y="4118890"/>
            <a:ext cx="4553821" cy="1938992"/>
          </a:xfrm>
          <a:prstGeom prst="rect">
            <a:avLst/>
          </a:prstGeom>
        </p:spPr>
        <p:txBody>
          <a:bodyPr wrap="square" lIns="0" tIns="0" rIns="0" bIns="0" anchor="t">
            <a:spAutoFit/>
          </a:bodyPr>
          <a:lstStyle/>
          <a:p>
            <a:pPr algn="just"/>
            <a:r>
              <a:rPr lang="en-US" b="1" dirty="0"/>
              <a:t>Scalar</a:t>
            </a:r>
            <a:r>
              <a:rPr lang="en-US" dirty="0"/>
              <a:t> UDFs are </a:t>
            </a:r>
            <a:r>
              <a:rPr lang="en-US" b="1" dirty="0"/>
              <a:t>user</a:t>
            </a:r>
            <a:r>
              <a:rPr lang="en-US" dirty="0"/>
              <a:t>-</a:t>
            </a:r>
            <a:r>
              <a:rPr lang="en-US" b="1" dirty="0"/>
              <a:t>defined functions</a:t>
            </a:r>
            <a:r>
              <a:rPr lang="en-US" dirty="0"/>
              <a:t> which accept multiple input parameters and result exactly one </a:t>
            </a:r>
            <a:r>
              <a:rPr lang="en-US" b="1" dirty="0"/>
              <a:t>scalar</a:t>
            </a:r>
            <a:r>
              <a:rPr lang="en-US" dirty="0"/>
              <a:t> value. These </a:t>
            </a:r>
            <a:r>
              <a:rPr lang="en-US" b="1" dirty="0"/>
              <a:t>functions</a:t>
            </a:r>
            <a:r>
              <a:rPr lang="en-US" dirty="0"/>
              <a:t> allow the developer to encapsulate complex algorithms into manageable, reusable code which can then be nested within the field list of a SELECT statement.</a:t>
            </a:r>
            <a:endParaRPr lang="en-IN"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 xmlns:a16="http://schemas.microsoft.com/office/drawing/2014/main" id="{AE7FF6D1-FF11-4F1E-8DA5-7E792A828F0A}"/>
              </a:ext>
            </a:extLst>
          </p:cNvPr>
          <p:cNvSpPr/>
          <p:nvPr/>
        </p:nvSpPr>
        <p:spPr>
          <a:xfrm>
            <a:off x="6848570" y="1053153"/>
            <a:ext cx="5157237" cy="2769989"/>
          </a:xfrm>
          <a:prstGeom prst="rect">
            <a:avLst/>
          </a:prstGeom>
        </p:spPr>
        <p:txBody>
          <a:bodyPr wrap="square" lIns="0" tIns="0" rIns="0" bIns="0" anchor="t">
            <a:spAutoFit/>
          </a:bodyPr>
          <a:lstStyle/>
          <a:p>
            <a:pPr algn="just"/>
            <a:r>
              <a:rPr lang="en-US" dirty="0"/>
              <a:t>A table UDF is a user-defined function that returns data of a table type. The return type of a table-valued function is a table, therefore, you can use the table-valued function just like you would use a table.</a:t>
            </a:r>
          </a:p>
          <a:p>
            <a:pPr algn="just"/>
            <a:r>
              <a:rPr lang="en-US" dirty="0"/>
              <a:t>Syntax:</a:t>
            </a:r>
          </a:p>
          <a:p>
            <a:pPr algn="just"/>
            <a:r>
              <a:rPr lang="en-US" dirty="0"/>
              <a:t>CREATE FUNCTION funcname(p1 type)</a:t>
            </a:r>
          </a:p>
          <a:p>
            <a:pPr algn="just"/>
            <a:r>
              <a:rPr lang="en-US" dirty="0"/>
              <a:t>DEFAULT SCHEMA schemaname</a:t>
            </a:r>
          </a:p>
          <a:p>
            <a:pPr algn="just"/>
            <a:r>
              <a:rPr lang="en-US" dirty="0"/>
              <a:t>AS BEGIN</a:t>
            </a:r>
          </a:p>
          <a:p>
            <a:pPr algn="just"/>
            <a:endParaRPr lang="en-US" dirty="0"/>
          </a:p>
          <a:p>
            <a:pPr algn="just"/>
            <a:r>
              <a:rPr lang="en-US" dirty="0"/>
              <a:t>END;</a:t>
            </a:r>
          </a:p>
        </p:txBody>
      </p:sp>
      <p:grpSp>
        <p:nvGrpSpPr>
          <p:cNvPr id="81" name="Group 80">
            <a:extLst>
              <a:ext uri="{FF2B5EF4-FFF2-40B4-BE49-F238E27FC236}">
                <a16:creationId xmlns=""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 Working On Laptop Icon Illustration. Work From Home Mascot Cartoon  Character. | Character design animation, Icon illustration, Character desig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21" b="14885"/>
          <a:stretch/>
        </p:blipFill>
        <p:spPr bwMode="auto">
          <a:xfrm>
            <a:off x="364236" y="4565148"/>
            <a:ext cx="2076821" cy="1962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ffice Images | Free Vectors, Stock Photos &amp; PSD"/>
          <p:cNvPicPr>
            <a:picLocks noChangeAspect="1" noChangeArrowheads="1"/>
          </p:cNvPicPr>
          <p:nvPr/>
        </p:nvPicPr>
        <p:blipFill rotWithShape="1">
          <a:blip r:embed="rId4">
            <a:extLst>
              <a:ext uri="{28A0092B-C50C-407E-A947-70E740481C1C}">
                <a14:useLocalDpi xmlns:a14="http://schemas.microsoft.com/office/drawing/2010/main" val="0"/>
              </a:ext>
            </a:extLst>
          </a:blip>
          <a:srcRect b="12703"/>
          <a:stretch/>
        </p:blipFill>
        <p:spPr bwMode="auto">
          <a:xfrm>
            <a:off x="7059945" y="2092788"/>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 xmlns:a16="http://schemas.microsoft.com/office/drawing/2014/main" id="{F07FC580-E2AB-4C55-8C95-D5E077A1D127}"/>
              </a:ext>
            </a:extLst>
          </p:cNvPr>
          <p:cNvSpPr txBox="1">
            <a:spLocks/>
          </p:cNvSpPr>
          <p:nvPr/>
        </p:nvSpPr>
        <p:spPr>
          <a:xfrm>
            <a:off x="261764" y="12616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 xmlns:a16="http://schemas.microsoft.com/office/drawing/2014/main" id="{2668874E-C0FA-4ADA-BBF6-2FE5710B408A}"/>
              </a:ext>
            </a:extLst>
          </p:cNvPr>
          <p:cNvSpPr txBox="1"/>
          <p:nvPr/>
        </p:nvSpPr>
        <p:spPr>
          <a:xfrm>
            <a:off x="261764" y="809725"/>
            <a:ext cx="11292008" cy="3139321"/>
          </a:xfrm>
          <a:prstGeom prst="rect">
            <a:avLst/>
          </a:prstGeom>
          <a:noFill/>
        </p:spPr>
        <p:txBody>
          <a:bodyPr wrap="square" rtlCol="0">
            <a:spAutoFit/>
          </a:bodyPr>
          <a:lstStyle/>
          <a:p>
            <a:pPr marL="285750" indent="-285750" algn="just">
              <a:buFontTx/>
              <a:buChar char="-"/>
            </a:pPr>
            <a:r>
              <a:rPr lang="en-US" dirty="0"/>
              <a:t>SQL Script is not case-sensitive like ABAP.</a:t>
            </a:r>
          </a:p>
          <a:p>
            <a:pPr marL="285750" indent="-285750" algn="just">
              <a:buFontTx/>
              <a:buChar char="-"/>
            </a:pPr>
            <a:r>
              <a:rPr lang="en-US" dirty="0"/>
              <a:t>Every statement in SQL Script ends with semi-colon ( ; )</a:t>
            </a:r>
          </a:p>
          <a:p>
            <a:pPr marL="285750" indent="-285750" algn="just">
              <a:buFontTx/>
              <a:buChar char="-"/>
            </a:pPr>
            <a:r>
              <a:rPr lang="en-US" dirty="0"/>
              <a:t>When we create variables in SQL Script they are assigned NULL value and any operation with NULL becomes NULL</a:t>
            </a:r>
          </a:p>
          <a:p>
            <a:pPr marL="285750" indent="-285750" algn="just">
              <a:buFontTx/>
              <a:buChar char="-"/>
            </a:pPr>
            <a:r>
              <a:rPr lang="en-US" dirty="0"/>
              <a:t>The = is a comparison operator and := is an assignment operator</a:t>
            </a:r>
          </a:p>
          <a:p>
            <a:pPr marL="285750" indent="-285750" algn="just">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p>
          <a:p>
            <a:pPr lvl="1" algn="just"/>
            <a:r>
              <a:rPr lang="en-US" dirty="0"/>
              <a:t>Declare x integer; declare y integer; declare z integer;</a:t>
            </a:r>
          </a:p>
          <a:p>
            <a:pPr lvl="1" algn="just"/>
            <a:r>
              <a:rPr lang="en-US" dirty="0"/>
              <a:t>x </a:t>
            </a:r>
            <a:r>
              <a:rPr lang="en-US" b="1" dirty="0"/>
              <a:t>:=</a:t>
            </a:r>
            <a:r>
              <a:rPr lang="en-US" dirty="0"/>
              <a:t> 10;  y </a:t>
            </a:r>
            <a:r>
              <a:rPr lang="en-US" b="1" dirty="0"/>
              <a:t>:=</a:t>
            </a:r>
            <a:r>
              <a:rPr lang="en-US" dirty="0"/>
              <a:t> 20; </a:t>
            </a:r>
            <a:r>
              <a:rPr lang="en-US" b="1" i="1" dirty="0"/>
              <a:t>z = :x + :y;</a:t>
            </a:r>
          </a:p>
          <a:p>
            <a:pPr marL="285750" indent="-285750" algn="just">
              <a:buFontTx/>
              <a:buChar char="-"/>
            </a:pPr>
            <a:r>
              <a:rPr lang="en-US" dirty="0"/>
              <a:t>We always tries to push data intensive logic using SQL Script in HANA database.</a:t>
            </a:r>
          </a:p>
          <a:p>
            <a:pPr marL="285750" indent="-285750" algn="just">
              <a:buFontTx/>
              <a:buChar char="-"/>
            </a:pPr>
            <a:r>
              <a:rPr lang="en-US" dirty="0"/>
              <a:t>Since we work with DB level directly, we need to take care of client handling.</a:t>
            </a:r>
          </a:p>
          <a:p>
            <a:pPr marL="285750" indent="-285750">
              <a:buFontTx/>
              <a:buChar char="-"/>
            </a:pPr>
            <a:endParaRPr lang="en-US" dirty="0"/>
          </a:p>
        </p:txBody>
      </p:sp>
      <p:sp>
        <p:nvSpPr>
          <p:cNvPr id="3" name="Rectangle 2"/>
          <p:cNvSpPr/>
          <p:nvPr/>
        </p:nvSpPr>
        <p:spPr>
          <a:xfrm>
            <a:off x="2441057" y="4939373"/>
            <a:ext cx="2044855" cy="707886"/>
          </a:xfrm>
          <a:prstGeom prst="rect">
            <a:avLst/>
          </a:prstGeom>
        </p:spPr>
        <p:txBody>
          <a:bodyPr wrap="none">
            <a:spAutoFit/>
          </a:bodyPr>
          <a:lstStyle/>
          <a:p>
            <a:r>
              <a:rPr lang="en-US" sz="2000" dirty="0"/>
              <a:t>Exercise Code link</a:t>
            </a:r>
          </a:p>
          <a:p>
            <a:r>
              <a:rPr lang="en-US" sz="2000" dirty="0">
                <a:hlinkClick r:id="rId6"/>
              </a:rPr>
              <a:t>SQL Script Basic’s</a:t>
            </a:r>
            <a:endParaRPr lang="en-US" sz="2000" dirty="0"/>
          </a:p>
        </p:txBody>
      </p:sp>
      <p:cxnSp>
        <p:nvCxnSpPr>
          <p:cNvPr id="10" name="Straight Connector 9">
            <a:extLst>
              <a:ext uri="{FF2B5EF4-FFF2-40B4-BE49-F238E27FC236}">
                <a16:creationId xmlns="" xmlns:a16="http://schemas.microsoft.com/office/drawing/2014/main" id="{A647AA67-6DD7-4570-BBB1-A750F7A29B1E}"/>
              </a:ext>
            </a:extLst>
          </p:cNvPr>
          <p:cNvCxnSpPr/>
          <p:nvPr/>
        </p:nvCxnSpPr>
        <p:spPr>
          <a:xfrm>
            <a:off x="350982" y="4871984"/>
            <a:ext cx="751839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153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0789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Objects in SQL Script ( Variables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0" name="Oval 99">
            <a:extLst>
              <a:ext uri="{FF2B5EF4-FFF2-40B4-BE49-F238E27FC236}">
                <a16:creationId xmlns="" xmlns:a16="http://schemas.microsoft.com/office/drawing/2014/main" id="{DC719908-5596-4D04-9B4C-C6D0DD7D80DC}"/>
              </a:ext>
            </a:extLst>
          </p:cNvPr>
          <p:cNvSpPr/>
          <p:nvPr/>
        </p:nvSpPr>
        <p:spPr>
          <a:xfrm>
            <a:off x="4824195" y="3197722"/>
            <a:ext cx="2552735" cy="2552734"/>
          </a:xfrm>
          <a:prstGeom prst="ellipse">
            <a:avLst/>
          </a:prstGeom>
          <a:solidFill>
            <a:schemeClr val="accent4"/>
          </a:solidFill>
          <a:ln w="2540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 xmlns:a16="http://schemas.microsoft.com/office/drawing/2014/main" id="{530DB696-A01E-4E40-9662-BEB289914166}"/>
              </a:ext>
            </a:extLst>
          </p:cNvPr>
          <p:cNvGrpSpPr/>
          <p:nvPr/>
        </p:nvGrpSpPr>
        <p:grpSpPr>
          <a:xfrm>
            <a:off x="4470450" y="2854526"/>
            <a:ext cx="3247924" cy="3245354"/>
            <a:chOff x="4318629" y="2699007"/>
            <a:chExt cx="3536103" cy="3533307"/>
          </a:xfrm>
        </p:grpSpPr>
        <p:sp>
          <p:nvSpPr>
            <p:cNvPr id="102" name="Freeform 5">
              <a:extLst>
                <a:ext uri="{FF2B5EF4-FFF2-40B4-BE49-F238E27FC236}">
                  <a16:creationId xmlns="" xmlns:a16="http://schemas.microsoft.com/office/drawing/2014/main" id="{FAEB6594-A43B-4BD8-A835-D1C5803C79EB}"/>
                </a:ext>
              </a:extLst>
            </p:cNvPr>
            <p:cNvSpPr>
              <a:spLocks/>
            </p:cNvSpPr>
            <p:nvPr/>
          </p:nvSpPr>
          <p:spPr bwMode="auto">
            <a:xfrm rot="20223087">
              <a:off x="4318629" y="3083460"/>
              <a:ext cx="1239676" cy="507717"/>
            </a:xfrm>
            <a:custGeom>
              <a:avLst/>
              <a:gdLst>
                <a:gd name="T0" fmla="*/ 260 w 260"/>
                <a:gd name="T1" fmla="*/ 0 h 107"/>
                <a:gd name="T2" fmla="*/ 0 w 260"/>
                <a:gd name="T3" fmla="*/ 107 h 107"/>
              </a:gdLst>
              <a:ahLst/>
              <a:cxnLst>
                <a:cxn ang="0">
                  <a:pos x="T0" y="T1"/>
                </a:cxn>
                <a:cxn ang="0">
                  <a:pos x="T2" y="T3"/>
                </a:cxn>
              </a:cxnLst>
              <a:rect l="0" t="0" r="r" b="b"/>
              <a:pathLst>
                <a:path w="260" h="107">
                  <a:moveTo>
                    <a:pt x="260" y="0"/>
                  </a:moveTo>
                  <a:cubicBezTo>
                    <a:pt x="158" y="0"/>
                    <a:pt x="67" y="41"/>
                    <a:pt x="0" y="107"/>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 name="Freeform 6">
              <a:extLst>
                <a:ext uri="{FF2B5EF4-FFF2-40B4-BE49-F238E27FC236}">
                  <a16:creationId xmlns="" xmlns:a16="http://schemas.microsoft.com/office/drawing/2014/main" id="{0657716A-752B-4D82-A0E1-2D519FA1A82F}"/>
                </a:ext>
              </a:extLst>
            </p:cNvPr>
            <p:cNvSpPr>
              <a:spLocks/>
            </p:cNvSpPr>
            <p:nvPr/>
          </p:nvSpPr>
          <p:spPr bwMode="auto">
            <a:xfrm rot="20223087">
              <a:off x="6964374" y="2699007"/>
              <a:ext cx="516179" cy="1235445"/>
            </a:xfrm>
            <a:custGeom>
              <a:avLst/>
              <a:gdLst>
                <a:gd name="T0" fmla="*/ 108 w 108"/>
                <a:gd name="T1" fmla="*/ 260 h 260"/>
                <a:gd name="T2" fmla="*/ 108 w 108"/>
                <a:gd name="T3" fmla="*/ 260 h 260"/>
                <a:gd name="T4" fmla="*/ 0 w 108"/>
                <a:gd name="T5" fmla="*/ 0 h 260"/>
              </a:gdLst>
              <a:ahLst/>
              <a:cxnLst>
                <a:cxn ang="0">
                  <a:pos x="T0" y="T1"/>
                </a:cxn>
                <a:cxn ang="0">
                  <a:pos x="T2" y="T3"/>
                </a:cxn>
                <a:cxn ang="0">
                  <a:pos x="T4" y="T5"/>
                </a:cxn>
              </a:cxnLst>
              <a:rect l="0" t="0" r="r" b="b"/>
              <a:pathLst>
                <a:path w="108" h="260">
                  <a:moveTo>
                    <a:pt x="108" y="260"/>
                  </a:moveTo>
                  <a:cubicBezTo>
                    <a:pt x="108" y="260"/>
                    <a:pt x="108" y="260"/>
                    <a:pt x="108" y="260"/>
                  </a:cubicBezTo>
                  <a:cubicBezTo>
                    <a:pt x="108" y="158"/>
                    <a:pt x="67" y="67"/>
                    <a:pt x="0"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4" name="Freeform 7">
              <a:extLst>
                <a:ext uri="{FF2B5EF4-FFF2-40B4-BE49-F238E27FC236}">
                  <a16:creationId xmlns="" xmlns:a16="http://schemas.microsoft.com/office/drawing/2014/main" id="{B767C1D0-A84C-47F1-B9C0-2E260C7CFA2F}"/>
                </a:ext>
              </a:extLst>
            </p:cNvPr>
            <p:cNvSpPr>
              <a:spLocks/>
            </p:cNvSpPr>
            <p:nvPr/>
          </p:nvSpPr>
          <p:spPr bwMode="auto">
            <a:xfrm rot="20223087">
              <a:off x="6621402" y="5340061"/>
              <a:ext cx="1233330" cy="514064"/>
            </a:xfrm>
            <a:custGeom>
              <a:avLst/>
              <a:gdLst>
                <a:gd name="T0" fmla="*/ 0 w 259"/>
                <a:gd name="T1" fmla="*/ 108 h 108"/>
                <a:gd name="T2" fmla="*/ 259 w 259"/>
                <a:gd name="T3" fmla="*/ 0 h 108"/>
              </a:gdLst>
              <a:ahLst/>
              <a:cxnLst>
                <a:cxn ang="0">
                  <a:pos x="T0" y="T1"/>
                </a:cxn>
                <a:cxn ang="0">
                  <a:pos x="T2" y="T3"/>
                </a:cxn>
              </a:cxnLst>
              <a:rect l="0" t="0" r="r" b="b"/>
              <a:pathLst>
                <a:path w="259" h="108">
                  <a:moveTo>
                    <a:pt x="0" y="108"/>
                  </a:moveTo>
                  <a:cubicBezTo>
                    <a:pt x="101" y="108"/>
                    <a:pt x="193" y="67"/>
                    <a:pt x="259" y="0"/>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5" name="Freeform 8">
              <a:extLst>
                <a:ext uri="{FF2B5EF4-FFF2-40B4-BE49-F238E27FC236}">
                  <a16:creationId xmlns="" xmlns:a16="http://schemas.microsoft.com/office/drawing/2014/main" id="{8CBB483D-A2DB-463F-B9D5-B80BA3C57F04}"/>
                </a:ext>
              </a:extLst>
            </p:cNvPr>
            <p:cNvSpPr>
              <a:spLocks/>
            </p:cNvSpPr>
            <p:nvPr/>
          </p:nvSpPr>
          <p:spPr bwMode="auto">
            <a:xfrm rot="20223087">
              <a:off x="4698742" y="5001100"/>
              <a:ext cx="509833" cy="1231214"/>
            </a:xfrm>
            <a:custGeom>
              <a:avLst/>
              <a:gdLst>
                <a:gd name="T0" fmla="*/ 0 w 107"/>
                <a:gd name="T1" fmla="*/ 0 h 259"/>
                <a:gd name="T2" fmla="*/ 107 w 107"/>
                <a:gd name="T3" fmla="*/ 259 h 259"/>
              </a:gdLst>
              <a:ahLst/>
              <a:cxnLst>
                <a:cxn ang="0">
                  <a:pos x="T0" y="T1"/>
                </a:cxn>
                <a:cxn ang="0">
                  <a:pos x="T2" y="T3"/>
                </a:cxn>
              </a:cxnLst>
              <a:rect l="0" t="0" r="r" b="b"/>
              <a:pathLst>
                <a:path w="107" h="259">
                  <a:moveTo>
                    <a:pt x="0" y="0"/>
                  </a:moveTo>
                  <a:cubicBezTo>
                    <a:pt x="0" y="101"/>
                    <a:pt x="41" y="193"/>
                    <a:pt x="107" y="259"/>
                  </a:cubicBezTo>
                </a:path>
              </a:pathLst>
            </a:custGeom>
            <a:noFill/>
            <a:ln w="38100" cap="rnd">
              <a:solidFill>
                <a:schemeClr val="accent4"/>
              </a:solidFill>
              <a:prstDash val="solid"/>
              <a:miter lim="800000"/>
              <a:headEnd type="arrow"/>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15" name="Rectangle 114">
            <a:extLst>
              <a:ext uri="{FF2B5EF4-FFF2-40B4-BE49-F238E27FC236}">
                <a16:creationId xmlns="" xmlns:a16="http://schemas.microsoft.com/office/drawing/2014/main" id="{BD6F406A-C02E-4D4F-968B-4F568745E85F}"/>
              </a:ext>
            </a:extLst>
          </p:cNvPr>
          <p:cNvSpPr/>
          <p:nvPr/>
        </p:nvSpPr>
        <p:spPr>
          <a:xfrm>
            <a:off x="1241389" y="3573016"/>
            <a:ext cx="3176037" cy="2308324"/>
          </a:xfrm>
          <a:prstGeom prst="rect">
            <a:avLst/>
          </a:prstGeom>
        </p:spPr>
        <p:txBody>
          <a:bodyPr wrap="square" lIns="0" rIns="0" anchor="t">
            <a:spAutoFit/>
          </a:bodyPr>
          <a:lstStyle/>
          <a:p>
            <a:r>
              <a:rPr lang="en-US" sz="1600" dirty="0">
                <a:latin typeface="Open Sans" panose="020B0606030504020204"/>
              </a:rPr>
              <a:t>Used to store single value</a:t>
            </a:r>
          </a:p>
          <a:p>
            <a:r>
              <a:rPr lang="en-US" sz="1600" dirty="0">
                <a:latin typeface="Open Sans" panose="020B0606030504020204"/>
              </a:rPr>
              <a:t>Syntax:</a:t>
            </a:r>
          </a:p>
          <a:p>
            <a:r>
              <a:rPr lang="en-US" sz="1600" dirty="0">
                <a:latin typeface="Open Sans" panose="020B0606030504020204"/>
              </a:rPr>
              <a:t>DECLARE varname vtype;</a:t>
            </a:r>
          </a:p>
          <a:p>
            <a:endParaRPr lang="en-US" sz="1600" dirty="0">
              <a:latin typeface="Open Sans" panose="020B0606030504020204"/>
            </a:endParaRPr>
          </a:p>
          <a:p>
            <a:r>
              <a:rPr lang="en-US" sz="1600" dirty="0">
                <a:latin typeface="Open Sans" panose="020B0606030504020204"/>
              </a:rPr>
              <a:t>Numbers – INT, BIGINT, TINYINT, DECIMAL</a:t>
            </a:r>
          </a:p>
          <a:p>
            <a:r>
              <a:rPr lang="en-US" sz="1600" dirty="0">
                <a:latin typeface="Open Sans" panose="020B0606030504020204"/>
              </a:rPr>
              <a:t>Char – VARCHAR, NVARCHAR, CHAR, STRING</a:t>
            </a:r>
          </a:p>
          <a:p>
            <a:r>
              <a:rPr lang="en-US" sz="1600" dirty="0">
                <a:latin typeface="Open Sans" panose="020B0606030504020204"/>
              </a:rPr>
              <a:t>Date – DATE, TIMESTAMP</a:t>
            </a:r>
          </a:p>
          <a:p>
            <a:r>
              <a:rPr lang="en-US" sz="1600" dirty="0">
                <a:latin typeface="Open Sans" panose="020B0606030504020204"/>
              </a:rPr>
              <a:t>Other – BLOB, CLOB</a:t>
            </a:r>
            <a:r>
              <a:rPr lang="en-IN" sz="1600" dirty="0">
                <a:solidFill>
                  <a:schemeClr val="tx1">
                    <a:lumMod val="65000"/>
                    <a:lumOff val="35000"/>
                  </a:schemeClr>
                </a:solidFill>
                <a:latin typeface="Open Sans" panose="020B0606030504020204"/>
              </a:rPr>
              <a:t>.</a:t>
            </a:r>
            <a:endParaRPr lang="en-US" sz="1600" dirty="0">
              <a:latin typeface="Open Sans" panose="020B0606030504020204"/>
            </a:endParaRPr>
          </a:p>
        </p:txBody>
      </p:sp>
      <p:sp>
        <p:nvSpPr>
          <p:cNvPr id="116" name="Oval 115">
            <a:extLst>
              <a:ext uri="{FF2B5EF4-FFF2-40B4-BE49-F238E27FC236}">
                <a16:creationId xmlns="" xmlns:a16="http://schemas.microsoft.com/office/drawing/2014/main" id="{D5FDF8F0-2D61-432C-BC9E-3964EEE4C567}"/>
              </a:ext>
            </a:extLst>
          </p:cNvPr>
          <p:cNvSpPr/>
          <p:nvPr/>
        </p:nvSpPr>
        <p:spPr>
          <a:xfrm>
            <a:off x="1227186" y="2411100"/>
            <a:ext cx="1869811" cy="105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Scaler</a:t>
            </a:r>
          </a:p>
        </p:txBody>
      </p:sp>
      <p:sp>
        <p:nvSpPr>
          <p:cNvPr id="118" name="Rectangle 117">
            <a:extLst>
              <a:ext uri="{FF2B5EF4-FFF2-40B4-BE49-F238E27FC236}">
                <a16:creationId xmlns="" xmlns:a16="http://schemas.microsoft.com/office/drawing/2014/main" id="{F0E74812-8E41-423A-A0A0-A59165EB5C59}"/>
              </a:ext>
            </a:extLst>
          </p:cNvPr>
          <p:cNvSpPr/>
          <p:nvPr/>
        </p:nvSpPr>
        <p:spPr>
          <a:xfrm>
            <a:off x="8699001" y="3573016"/>
            <a:ext cx="2260734" cy="830997"/>
          </a:xfrm>
          <a:prstGeom prst="rect">
            <a:avLst/>
          </a:prstGeom>
        </p:spPr>
        <p:txBody>
          <a:bodyPr wrap="square" lIns="0" rIns="0" anchor="t">
            <a:spAutoFit/>
          </a:bodyPr>
          <a:lstStyle/>
          <a:p>
            <a:pPr algn="ct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2 type of Table types</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Implicit</a:t>
            </a:r>
          </a:p>
          <a:p>
            <a:pPr marL="285750" indent="-285750" algn="ctr">
              <a:buFont typeface="Courier New" panose="02070309020205020404" pitchFamily="49" charset="0"/>
              <a:buChar char="o"/>
            </a:pPr>
            <a:r>
              <a:rPr lang="en-IN"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Explicit </a:t>
            </a:r>
          </a:p>
        </p:txBody>
      </p:sp>
      <p:cxnSp>
        <p:nvCxnSpPr>
          <p:cNvPr id="121" name="Straight Connector 120">
            <a:extLst>
              <a:ext uri="{FF2B5EF4-FFF2-40B4-BE49-F238E27FC236}">
                <a16:creationId xmlns="" xmlns:a16="http://schemas.microsoft.com/office/drawing/2014/main" id="{78F15EB1-498C-4914-B8B9-3422133B9EE2}"/>
              </a:ext>
            </a:extLst>
          </p:cNvPr>
          <p:cNvCxnSpPr>
            <a:cxnSpLocks/>
          </p:cNvCxnSpPr>
          <p:nvPr/>
        </p:nvCxnSpPr>
        <p:spPr>
          <a:xfrm>
            <a:off x="2769395"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46E80621-519B-401E-90C3-ED5B7C74B688}"/>
              </a:ext>
            </a:extLst>
          </p:cNvPr>
          <p:cNvCxnSpPr>
            <a:cxnSpLocks/>
          </p:cNvCxnSpPr>
          <p:nvPr/>
        </p:nvCxnSpPr>
        <p:spPr>
          <a:xfrm flipH="1">
            <a:off x="7896291" y="3036336"/>
            <a:ext cx="1546578" cy="519289"/>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 xmlns:a16="http://schemas.microsoft.com/office/drawing/2014/main" id="{B0A44819-1963-4E30-975A-14BE0C7007A2}"/>
              </a:ext>
            </a:extLst>
          </p:cNvPr>
          <p:cNvSpPr/>
          <p:nvPr/>
        </p:nvSpPr>
        <p:spPr>
          <a:xfrm>
            <a:off x="5309073" y="2140544"/>
            <a:ext cx="4300628" cy="584775"/>
          </a:xfrm>
          <a:prstGeom prst="rect">
            <a:avLst/>
          </a:prstGeom>
        </p:spPr>
        <p:txBody>
          <a:bodyPr wrap="square" lIns="0" rIns="0" anchor="t">
            <a:spAutoFit/>
          </a:bodyPr>
          <a:lstStyle/>
          <a:p>
            <a:r>
              <a:rPr lang="en-US" sz="1600" dirty="0">
                <a:latin typeface="Open Sans" panose="020B0606030504020204"/>
              </a:rPr>
              <a:t>List of values of single data type</a:t>
            </a:r>
          </a:p>
          <a:p>
            <a:r>
              <a:rPr lang="en-US" sz="1600" dirty="0">
                <a:latin typeface="Open Sans" panose="020B0606030504020204"/>
              </a:rPr>
              <a:t>DECLARE arr datatype ARRAY;</a:t>
            </a:r>
          </a:p>
        </p:txBody>
      </p:sp>
      <p:sp>
        <p:nvSpPr>
          <p:cNvPr id="136" name="Rectangle 135">
            <a:extLst>
              <a:ext uri="{FF2B5EF4-FFF2-40B4-BE49-F238E27FC236}">
                <a16:creationId xmlns="" xmlns:a16="http://schemas.microsoft.com/office/drawing/2014/main" id="{F0E74812-8E41-423A-A0A0-A59165EB5C59}"/>
              </a:ext>
            </a:extLst>
          </p:cNvPr>
          <p:cNvSpPr/>
          <p:nvPr/>
        </p:nvSpPr>
        <p:spPr>
          <a:xfrm>
            <a:off x="4968508" y="4175990"/>
            <a:ext cx="2260734" cy="523220"/>
          </a:xfrm>
          <a:prstGeom prst="rect">
            <a:avLst/>
          </a:prstGeom>
        </p:spPr>
        <p:txBody>
          <a:bodyPr wrap="square" lIns="0" rIns="0" anchor="t">
            <a:spAutoFit/>
          </a:bodyPr>
          <a:lstStyle/>
          <a:p>
            <a:pPr algn="ctr"/>
            <a:r>
              <a:rPr lang="en-IN" sz="2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Variables </a:t>
            </a:r>
          </a:p>
        </p:txBody>
      </p:sp>
      <p:sp>
        <p:nvSpPr>
          <p:cNvPr id="137" name="Oval 136">
            <a:extLst>
              <a:ext uri="{FF2B5EF4-FFF2-40B4-BE49-F238E27FC236}">
                <a16:creationId xmlns="" xmlns:a16="http://schemas.microsoft.com/office/drawing/2014/main" id="{D5FDF8F0-2D61-432C-BC9E-3964EEE4C567}"/>
              </a:ext>
            </a:extLst>
          </p:cNvPr>
          <p:cNvSpPr/>
          <p:nvPr/>
        </p:nvSpPr>
        <p:spPr>
          <a:xfrm>
            <a:off x="5487760" y="933482"/>
            <a:ext cx="1992031" cy="105951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Array</a:t>
            </a:r>
          </a:p>
        </p:txBody>
      </p:sp>
      <p:sp>
        <p:nvSpPr>
          <p:cNvPr id="138" name="Oval 137">
            <a:extLst>
              <a:ext uri="{FF2B5EF4-FFF2-40B4-BE49-F238E27FC236}">
                <a16:creationId xmlns="" xmlns:a16="http://schemas.microsoft.com/office/drawing/2014/main" id="{D5FDF8F0-2D61-432C-BC9E-3964EEE4C567}"/>
              </a:ext>
            </a:extLst>
          </p:cNvPr>
          <p:cNvSpPr/>
          <p:nvPr/>
        </p:nvSpPr>
        <p:spPr>
          <a:xfrm>
            <a:off x="9509798" y="2464106"/>
            <a:ext cx="2043974" cy="105951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Table Type</a:t>
            </a:r>
          </a:p>
        </p:txBody>
      </p:sp>
      <p:grpSp>
        <p:nvGrpSpPr>
          <p:cNvPr id="175" name="Group 174">
            <a:extLst>
              <a:ext uri="{FF2B5EF4-FFF2-40B4-BE49-F238E27FC236}">
                <a16:creationId xmlns="" xmlns:a16="http://schemas.microsoft.com/office/drawing/2014/main" id="{DC3DBDC1-CE8D-4C31-8C7A-C6AA72490CC8}"/>
              </a:ext>
            </a:extLst>
          </p:cNvPr>
          <p:cNvGrpSpPr/>
          <p:nvPr/>
        </p:nvGrpSpPr>
        <p:grpSpPr>
          <a:xfrm>
            <a:off x="311993" y="2380042"/>
            <a:ext cx="923832" cy="923828"/>
            <a:chOff x="1007952" y="4468305"/>
            <a:chExt cx="923832" cy="923828"/>
          </a:xfrm>
        </p:grpSpPr>
        <p:sp>
          <p:nvSpPr>
            <p:cNvPr id="176" name="Oval 175">
              <a:extLst>
                <a:ext uri="{FF2B5EF4-FFF2-40B4-BE49-F238E27FC236}">
                  <a16:creationId xmlns="" xmlns:a16="http://schemas.microsoft.com/office/drawing/2014/main" id="{EE2DFFA7-56C5-4D37-A96F-4C59D52AAE4C}"/>
                </a:ext>
              </a:extLst>
            </p:cNvPr>
            <p:cNvSpPr/>
            <p:nvPr/>
          </p:nvSpPr>
          <p:spPr>
            <a:xfrm>
              <a:off x="1083369" y="4543720"/>
              <a:ext cx="772998" cy="7729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77" name="Arc 176">
              <a:extLst>
                <a:ext uri="{FF2B5EF4-FFF2-40B4-BE49-F238E27FC236}">
                  <a16:creationId xmlns="" xmlns:a16="http://schemas.microsoft.com/office/drawing/2014/main" id="{CC4036A4-252D-4246-90C5-5F776367E74D}"/>
                </a:ext>
              </a:extLst>
            </p:cNvPr>
            <p:cNvSpPr/>
            <p:nvPr/>
          </p:nvSpPr>
          <p:spPr>
            <a:xfrm>
              <a:off x="1007952" y="4468305"/>
              <a:ext cx="923832" cy="923828"/>
            </a:xfrm>
            <a:prstGeom prst="arc">
              <a:avLst>
                <a:gd name="adj1" fmla="val 5699927"/>
                <a:gd name="adj2" fmla="val 21054430"/>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9" name="Oval 178">
            <a:extLst>
              <a:ext uri="{FF2B5EF4-FFF2-40B4-BE49-F238E27FC236}">
                <a16:creationId xmlns="" xmlns:a16="http://schemas.microsoft.com/office/drawing/2014/main" id="{D5FDF8F0-2D61-432C-BC9E-3964EEE4C567}"/>
              </a:ext>
            </a:extLst>
          </p:cNvPr>
          <p:cNvSpPr/>
          <p:nvPr/>
        </p:nvSpPr>
        <p:spPr>
          <a:xfrm>
            <a:off x="4579999" y="1046128"/>
            <a:ext cx="772998" cy="7729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180" name="Arc 179">
            <a:extLst>
              <a:ext uri="{FF2B5EF4-FFF2-40B4-BE49-F238E27FC236}">
                <a16:creationId xmlns="" xmlns:a16="http://schemas.microsoft.com/office/drawing/2014/main" id="{38FB3850-BFD1-43FB-AFFE-B8BAC9258362}"/>
              </a:ext>
            </a:extLst>
          </p:cNvPr>
          <p:cNvSpPr/>
          <p:nvPr/>
        </p:nvSpPr>
        <p:spPr>
          <a:xfrm rot="3576172">
            <a:off x="4504582" y="970713"/>
            <a:ext cx="923832" cy="923828"/>
          </a:xfrm>
          <a:prstGeom prst="arc">
            <a:avLst>
              <a:gd name="adj1" fmla="val 5699927"/>
              <a:gd name="adj2" fmla="val 21054430"/>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1" name="Oval 180">
            <a:extLst>
              <a:ext uri="{FF2B5EF4-FFF2-40B4-BE49-F238E27FC236}">
                <a16:creationId xmlns="" xmlns:a16="http://schemas.microsoft.com/office/drawing/2014/main" id="{E76C1D08-0017-4A08-A836-C4E589E3F726}"/>
              </a:ext>
            </a:extLst>
          </p:cNvPr>
          <p:cNvSpPr/>
          <p:nvPr/>
        </p:nvSpPr>
        <p:spPr>
          <a:xfrm>
            <a:off x="8689654" y="2226040"/>
            <a:ext cx="772998" cy="7729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83" name="Arc 182">
            <a:extLst>
              <a:ext uri="{FF2B5EF4-FFF2-40B4-BE49-F238E27FC236}">
                <a16:creationId xmlns="" xmlns:a16="http://schemas.microsoft.com/office/drawing/2014/main" id="{88C446DB-AE35-4A98-B066-D71B44DF6BB6}"/>
              </a:ext>
            </a:extLst>
          </p:cNvPr>
          <p:cNvSpPr/>
          <p:nvPr/>
        </p:nvSpPr>
        <p:spPr>
          <a:xfrm rot="2843802">
            <a:off x="8614237" y="2150622"/>
            <a:ext cx="923832" cy="923828"/>
          </a:xfrm>
          <a:prstGeom prst="arc">
            <a:avLst>
              <a:gd name="adj1" fmla="val 5699927"/>
              <a:gd name="adj2" fmla="val 21054430"/>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32996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Procedure</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36625" cy="1477328"/>
          </a:xfrm>
          <a:prstGeom prst="rect">
            <a:avLst/>
          </a:prstGeom>
        </p:spPr>
        <p:txBody>
          <a:bodyPr wrap="square">
            <a:spAutoFit/>
          </a:bodyPr>
          <a:lstStyle/>
          <a:p>
            <a:pPr algn="just"/>
            <a:r>
              <a:rPr lang="en-US" dirty="0">
                <a:solidFill>
                  <a:srgbClr val="222222"/>
                </a:solidFill>
              </a:rPr>
              <a:t>A procedure is a unit/module that perform a specific task. This procedure can be combined to form larger programs. This basically forms the 'Modular Design'. A procedure can be invoked by another procedure which is called the calling program.</a:t>
            </a:r>
          </a:p>
          <a:p>
            <a:pPr algn="just"/>
            <a:r>
              <a:rPr lang="en-US" dirty="0"/>
              <a:t>Procedures are re-useable processing block with a specific sequence of data transformation. The procedure can have multi-input/output parameters. The procedure can be created as read-only or read-write.</a:t>
            </a:r>
          </a:p>
        </p:txBody>
      </p:sp>
      <p:pic>
        <p:nvPicPr>
          <p:cNvPr id="6" name="Picture 5"/>
          <p:cNvPicPr>
            <a:picLocks noChangeAspect="1"/>
          </p:cNvPicPr>
          <p:nvPr/>
        </p:nvPicPr>
        <p:blipFill>
          <a:blip r:embed="rId4"/>
          <a:stretch>
            <a:fillRect/>
          </a:stretch>
        </p:blipFill>
        <p:spPr>
          <a:xfrm>
            <a:off x="864274" y="2574467"/>
            <a:ext cx="10371428" cy="3533333"/>
          </a:xfrm>
          <a:prstGeom prst="rect">
            <a:avLst/>
          </a:prstGeom>
        </p:spPr>
      </p:pic>
    </p:spTree>
    <p:extLst>
      <p:ext uri="{BB962C8B-B14F-4D97-AF65-F5344CB8AC3E}">
        <p14:creationId xmlns:p14="http://schemas.microsoft.com/office/powerpoint/2010/main" val="267674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Cursor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Rectangle 42"/>
          <p:cNvSpPr/>
          <p:nvPr/>
        </p:nvSpPr>
        <p:spPr>
          <a:xfrm>
            <a:off x="261764" y="896527"/>
            <a:ext cx="11436625" cy="4801314"/>
          </a:xfrm>
          <a:prstGeom prst="rect">
            <a:avLst/>
          </a:prstGeom>
        </p:spPr>
        <p:txBody>
          <a:bodyPr wrap="square">
            <a:spAutoFit/>
          </a:bodyPr>
          <a:lstStyle/>
          <a:p>
            <a:pPr algn="just"/>
            <a:r>
              <a:rPr lang="en-US" b="1" dirty="0"/>
              <a:t>Cursor</a:t>
            </a:r>
            <a:r>
              <a:rPr lang="en-US" dirty="0"/>
              <a:t> is used to fetch single rows from the result set returned by a query. </a:t>
            </a:r>
            <a:r>
              <a:rPr lang="en-US" b="1" dirty="0"/>
              <a:t>Cursors</a:t>
            </a:r>
            <a:r>
              <a:rPr lang="en-US" dirty="0"/>
              <a:t> can be defined either after the signature of the procedure and before the procedure's body or at the beginning of a block with the DECLARE token.  The </a:t>
            </a:r>
            <a:r>
              <a:rPr lang="en-US" b="1" dirty="0"/>
              <a:t>cursor</a:t>
            </a:r>
            <a:r>
              <a:rPr lang="en-US" dirty="0"/>
              <a:t> provides the functionality to iterate through a query result row-by-row.</a:t>
            </a:r>
          </a:p>
          <a:p>
            <a:pPr algn="just"/>
            <a:endParaRPr lang="en-US" dirty="0"/>
          </a:p>
          <a:p>
            <a:pPr algn="just"/>
            <a:r>
              <a:rPr lang="en-US" dirty="0"/>
              <a:t>You can name a cursor so that it could be referred to in a program to fetch and process the rows returned by the SQL statement, one at a time. </a:t>
            </a:r>
          </a:p>
          <a:p>
            <a:pPr algn="just"/>
            <a:r>
              <a:rPr lang="en-US" dirty="0"/>
              <a:t>There are two types of cursors −</a:t>
            </a:r>
          </a:p>
          <a:p>
            <a:pPr marL="742950" lvl="1" indent="-285750" algn="just">
              <a:buFont typeface="Wingdings" panose="05000000000000000000" pitchFamily="2" charset="2"/>
              <a:buChar char="v"/>
            </a:pPr>
            <a:r>
              <a:rPr lang="en-US" dirty="0"/>
              <a:t>Implicit cursors</a:t>
            </a:r>
          </a:p>
          <a:p>
            <a:pPr marL="742950" lvl="1" indent="-285750" algn="just">
              <a:buFont typeface="Wingdings" panose="05000000000000000000" pitchFamily="2" charset="2"/>
              <a:buChar char="v"/>
            </a:pPr>
            <a:r>
              <a:rPr lang="en-US" dirty="0"/>
              <a:t>Explicit cursors</a:t>
            </a:r>
          </a:p>
          <a:p>
            <a:pPr algn="just"/>
            <a:endParaRPr lang="en-US" dirty="0"/>
          </a:p>
          <a:p>
            <a:pPr algn="just"/>
            <a:r>
              <a:rPr lang="en-US" dirty="0"/>
              <a:t>A cursor is assigned to a query. We can traverse over record by record. </a:t>
            </a:r>
          </a:p>
          <a:p>
            <a:pPr algn="just"/>
            <a:r>
              <a:rPr lang="en-US" dirty="0"/>
              <a:t>Steps:</a:t>
            </a:r>
          </a:p>
          <a:p>
            <a:pPr marL="742950" lvl="1" indent="-285750" algn="just">
              <a:buFont typeface="Wingdings" panose="05000000000000000000" pitchFamily="2" charset="2"/>
              <a:buChar char="§"/>
            </a:pPr>
            <a:r>
              <a:rPr lang="en-US" dirty="0"/>
              <a:t>Declare</a:t>
            </a:r>
          </a:p>
          <a:p>
            <a:pPr marL="742950" lvl="1" indent="-285750" algn="just">
              <a:buFont typeface="Wingdings" panose="05000000000000000000" pitchFamily="2" charset="2"/>
              <a:buChar char="§"/>
            </a:pPr>
            <a:r>
              <a:rPr lang="en-US" dirty="0"/>
              <a:t>Open </a:t>
            </a:r>
          </a:p>
          <a:p>
            <a:pPr marL="742950" lvl="1" indent="-285750" algn="just">
              <a:buFont typeface="Wingdings" panose="05000000000000000000" pitchFamily="2" charset="2"/>
              <a:buChar char="§"/>
            </a:pPr>
            <a:r>
              <a:rPr lang="en-US" dirty="0"/>
              <a:t>Fetch</a:t>
            </a:r>
          </a:p>
          <a:p>
            <a:pPr marL="742950" lvl="1" indent="-285750" algn="just">
              <a:buFont typeface="Wingdings" panose="05000000000000000000" pitchFamily="2" charset="2"/>
              <a:buChar char="§"/>
            </a:pPr>
            <a:r>
              <a:rPr lang="en-US" dirty="0"/>
              <a:t>Close</a:t>
            </a:r>
          </a:p>
          <a:p>
            <a:endParaRPr lang="en-US" dirty="0"/>
          </a:p>
        </p:txBody>
      </p:sp>
      <p:pic>
        <p:nvPicPr>
          <p:cNvPr id="5" name="Picture 4"/>
          <p:cNvPicPr>
            <a:picLocks noChangeAspect="1"/>
          </p:cNvPicPr>
          <p:nvPr/>
        </p:nvPicPr>
        <p:blipFill>
          <a:blip r:embed="rId4"/>
          <a:stretch>
            <a:fillRect/>
          </a:stretch>
        </p:blipFill>
        <p:spPr>
          <a:xfrm>
            <a:off x="7021387" y="2531420"/>
            <a:ext cx="4992857" cy="2857143"/>
          </a:xfrm>
          <a:prstGeom prst="rect">
            <a:avLst/>
          </a:prstGeom>
        </p:spPr>
      </p:pic>
    </p:spTree>
    <p:extLst>
      <p:ext uri="{BB962C8B-B14F-4D97-AF65-F5344CB8AC3E}">
        <p14:creationId xmlns:p14="http://schemas.microsoft.com/office/powerpoint/2010/main" val="2261584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899721"/>
            <a:ext cx="9819861" cy="400110"/>
          </a:xfrm>
          <a:prstGeom prst="rect">
            <a:avLst/>
          </a:prstGeom>
        </p:spPr>
        <p:txBody>
          <a:bodyPr wrap="square">
            <a:spAutoFit/>
          </a:bodyPr>
          <a:lstStyle/>
          <a:p>
            <a:r>
              <a:rPr lang="en-US" sz="2000" dirty="0"/>
              <a:t> </a:t>
            </a:r>
            <a:r>
              <a:rPr lang="en-US" sz="2000" dirty="0">
                <a:hlinkClick r:id="rId4"/>
              </a:rPr>
              <a:t>SQL Script Advance</a:t>
            </a:r>
            <a:endParaRPr lang="en-US" sz="2000" dirty="0"/>
          </a:p>
        </p:txBody>
      </p:sp>
      <p:pic>
        <p:nvPicPr>
          <p:cNvPr id="3074" name="Picture 2" descr="Download Coding Concept Illustration for free | Powerpoint background  design, Computer basics, Powerpoint presentatio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35" y="614574"/>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18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Anonymous Block in HANA</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2668874E-C0FA-4ADA-BBF6-2FE5710B408A}"/>
              </a:ext>
            </a:extLst>
          </p:cNvPr>
          <p:cNvSpPr txBox="1"/>
          <p:nvPr/>
        </p:nvSpPr>
        <p:spPr>
          <a:xfrm>
            <a:off x="261764" y="818846"/>
            <a:ext cx="11292008" cy="923330"/>
          </a:xfrm>
          <a:prstGeom prst="rect">
            <a:avLst/>
          </a:prstGeom>
          <a:noFill/>
        </p:spPr>
        <p:txBody>
          <a:bodyPr wrap="square" rtlCol="0">
            <a:spAutoFit/>
          </a:bodyPr>
          <a:lstStyle/>
          <a:p>
            <a:pPr algn="just"/>
            <a:r>
              <a:rPr lang="en-US" dirty="0"/>
              <a:t>An </a:t>
            </a:r>
            <a:r>
              <a:rPr lang="en-US" b="1" dirty="0"/>
              <a:t>anonymous block</a:t>
            </a:r>
            <a:r>
              <a:rPr lang="en-US" dirty="0"/>
              <a:t> is an executable DML statement which can contain imperative or declarative statements and is </a:t>
            </a:r>
          </a:p>
          <a:p>
            <a:pPr algn="just"/>
            <a:r>
              <a:rPr lang="en-US" dirty="0"/>
              <a:t>defined and executed in a single step.</a:t>
            </a:r>
          </a:p>
          <a:p>
            <a:pPr algn="just"/>
            <a:r>
              <a:rPr lang="en-US" dirty="0"/>
              <a:t>All SQLScript statements, supported in procedures, are also supported in </a:t>
            </a:r>
            <a:r>
              <a:rPr lang="en-US" b="1" dirty="0"/>
              <a:t>anonymous blocks</a:t>
            </a:r>
            <a:r>
              <a:rPr lang="en-US" dirty="0"/>
              <a:t>.</a:t>
            </a:r>
          </a:p>
        </p:txBody>
      </p:sp>
      <p:pic>
        <p:nvPicPr>
          <p:cNvPr id="3" name="Picture 2"/>
          <p:cNvPicPr>
            <a:picLocks noChangeAspect="1"/>
          </p:cNvPicPr>
          <p:nvPr/>
        </p:nvPicPr>
        <p:blipFill>
          <a:blip r:embed="rId4"/>
          <a:stretch>
            <a:fillRect/>
          </a:stretch>
        </p:blipFill>
        <p:spPr>
          <a:xfrm>
            <a:off x="1654362" y="2089778"/>
            <a:ext cx="8485714" cy="4419048"/>
          </a:xfrm>
          <a:prstGeom prst="rect">
            <a:avLst/>
          </a:prstGeom>
        </p:spPr>
      </p:pic>
    </p:spTree>
    <p:extLst>
      <p:ext uri="{BB962C8B-B14F-4D97-AF65-F5344CB8AC3E}">
        <p14:creationId xmlns:p14="http://schemas.microsoft.com/office/powerpoint/2010/main" val="1750419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 Planning schedule concept with isometric 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b="8293"/>
          <a:stretch/>
        </p:blipFill>
        <p:spPr bwMode="auto">
          <a:xfrm>
            <a:off x="539018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 xmlns:a16="http://schemas.microsoft.com/office/drawing/2014/main" id="{1E8BD2BC-59B0-4D30-97AE-9B4A2D8F7B41}"/>
              </a:ext>
            </a:extLst>
          </p:cNvPr>
          <p:cNvSpPr txBox="1"/>
          <p:nvPr/>
        </p:nvSpPr>
        <p:spPr>
          <a:xfrm>
            <a:off x="1076324" y="873217"/>
            <a:ext cx="5602771"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a:t>Consume HANA Objects</a:t>
            </a:r>
          </a:p>
          <a:p>
            <a:pPr marL="895243" lvl="1" indent="-285750">
              <a:buFont typeface="Wingdings" panose="05000000000000000000" pitchFamily="2" charset="2"/>
              <a:buChar char="Ø"/>
            </a:pPr>
            <a:r>
              <a:rPr lang="en-US" dirty="0"/>
              <a:t>ADBC ( ABAP Database Connectivity )</a:t>
            </a:r>
          </a:p>
          <a:p>
            <a:pPr marL="895243" lvl="1" indent="-285750">
              <a:buFont typeface="Wingdings" panose="05000000000000000000" pitchFamily="2" charset="2"/>
              <a:buChar char="Ø"/>
            </a:pPr>
            <a:r>
              <a:rPr lang="en-US" dirty="0"/>
              <a:t>View Proxy</a:t>
            </a:r>
          </a:p>
          <a:p>
            <a:pPr marL="285750" lvl="0" indent="-285750">
              <a:buFont typeface="Arial" panose="020B0604020202020204" pitchFamily="34" charset="0"/>
              <a:buChar char="•"/>
            </a:pPr>
            <a:r>
              <a:rPr lang="en-US" dirty="0"/>
              <a:t>SQL Script</a:t>
            </a:r>
          </a:p>
          <a:p>
            <a:pPr marL="285750" lvl="0" indent="-285750">
              <a:buFont typeface="Arial" panose="020B0604020202020204" pitchFamily="34" charset="0"/>
              <a:buChar char="•"/>
            </a:pPr>
            <a:r>
              <a:rPr lang="en-US" dirty="0"/>
              <a:t>Making Data Flow Graph</a:t>
            </a:r>
          </a:p>
          <a:p>
            <a:pPr marL="285750" lvl="0" indent="-285750">
              <a:buFont typeface="Arial" panose="020B0604020202020204" pitchFamily="34" charset="0"/>
              <a:buChar char="•"/>
            </a:pPr>
            <a:r>
              <a:rPr lang="en-US" dirty="0"/>
              <a:t>Containers</a:t>
            </a:r>
          </a:p>
          <a:p>
            <a:pPr marL="285750" lvl="0" indent="-285750">
              <a:buFont typeface="Arial" panose="020B0604020202020204" pitchFamily="34" charset="0"/>
              <a:buChar char="•"/>
            </a:pPr>
            <a:r>
              <a:rPr lang="en-US" dirty="0"/>
              <a:t>User-defined function</a:t>
            </a:r>
          </a:p>
          <a:p>
            <a:pPr marL="895243" lvl="1" indent="-285750">
              <a:buFont typeface="Wingdings" panose="05000000000000000000" pitchFamily="2" charset="2"/>
              <a:buChar char="Ø"/>
            </a:pPr>
            <a:r>
              <a:rPr lang="en-US" dirty="0"/>
              <a:t>Scaler UDF</a:t>
            </a:r>
          </a:p>
          <a:p>
            <a:pPr marL="895243" lvl="1" indent="-285750">
              <a:buFont typeface="Wingdings" panose="05000000000000000000" pitchFamily="2" charset="2"/>
              <a:buChar char="Ø"/>
            </a:pPr>
            <a:r>
              <a:rPr lang="en-US" dirty="0"/>
              <a:t>Table UDF </a:t>
            </a:r>
          </a:p>
        </p:txBody>
      </p:sp>
      <p:sp>
        <p:nvSpPr>
          <p:cNvPr id="8" name="TextBox 7">
            <a:extLst>
              <a:ext uri="{FF2B5EF4-FFF2-40B4-BE49-F238E27FC236}">
                <a16:creationId xmlns="" xmlns:a16="http://schemas.microsoft.com/office/drawing/2014/main" id="{2181DA40-EB87-4A9E-A378-F475AFDB183C}"/>
              </a:ext>
            </a:extLst>
          </p:cNvPr>
          <p:cNvSpPr txBox="1"/>
          <p:nvPr/>
        </p:nvSpPr>
        <p:spPr>
          <a:xfrm>
            <a:off x="261764" y="3637007"/>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 xmlns:a16="http://schemas.microsoft.com/office/drawing/2014/main" id="{035F5030-D26D-459D-8F5D-DFF4BC98E02A}"/>
              </a:ext>
            </a:extLst>
          </p:cNvPr>
          <p:cNvSpPr txBox="1"/>
          <p:nvPr/>
        </p:nvSpPr>
        <p:spPr>
          <a:xfrm>
            <a:off x="1076324" y="4192587"/>
            <a:ext cx="6543675"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a:t>Describing Data Objects in SQL Script ( Variables )</a:t>
            </a:r>
          </a:p>
          <a:p>
            <a:pPr marL="285750" lvl="0" indent="-285750">
              <a:buFont typeface="Arial" panose="020B0604020202020204" pitchFamily="34" charset="0"/>
              <a:buChar char="•"/>
            </a:pPr>
            <a:r>
              <a:rPr lang="en-US" dirty="0"/>
              <a:t>Concept of  Procedure</a:t>
            </a:r>
          </a:p>
          <a:p>
            <a:pPr marL="895243" lvl="1" indent="-285750">
              <a:buFont typeface="Wingdings" panose="05000000000000000000" pitchFamily="2" charset="2"/>
              <a:buChar char="Ø"/>
            </a:pPr>
            <a:r>
              <a:rPr lang="en-US" dirty="0"/>
              <a:t>Create Procedure </a:t>
            </a:r>
          </a:p>
          <a:p>
            <a:pPr marL="895243" lvl="1" indent="-285750">
              <a:buFont typeface="Wingdings" panose="05000000000000000000" pitchFamily="2" charset="2"/>
              <a:buChar char="Ø"/>
            </a:pPr>
            <a:r>
              <a:rPr lang="en-US" dirty="0"/>
              <a:t>Update Procedure</a:t>
            </a:r>
          </a:p>
          <a:p>
            <a:pPr marL="895243" lvl="1" indent="-285750">
              <a:buFont typeface="Wingdings" panose="05000000000000000000" pitchFamily="2" charset="2"/>
              <a:buChar char="Ø"/>
            </a:pPr>
            <a:r>
              <a:rPr lang="en-US" dirty="0"/>
              <a:t>Delete Procedure</a:t>
            </a:r>
          </a:p>
          <a:p>
            <a:pPr marL="285750" lvl="0" indent="-285750">
              <a:buFont typeface="Arial" panose="020B0604020202020204" pitchFamily="34" charset="0"/>
              <a:buChar char="•"/>
            </a:pPr>
            <a:r>
              <a:rPr lang="en-US" dirty="0"/>
              <a:t>Concept of  Cursor</a:t>
            </a:r>
          </a:p>
          <a:p>
            <a:pPr marL="285750" lvl="0" indent="-285750">
              <a:buFont typeface="Arial" panose="020B0604020202020204" pitchFamily="34" charset="0"/>
              <a:buChar char="•"/>
            </a:pPr>
            <a:r>
              <a:rPr lang="en-US" dirty="0"/>
              <a:t>Making Procedure with parameters</a:t>
            </a:r>
          </a:p>
          <a:p>
            <a:pPr marL="285750" lvl="0" indent="-285750">
              <a:buFont typeface="Arial" panose="020B0604020202020204" pitchFamily="34" charset="0"/>
              <a:buChar char="•"/>
            </a:pPr>
            <a:r>
              <a:rPr lang="en-US" dirty="0"/>
              <a:t>Making Anonymous Block in HANA Database</a:t>
            </a:r>
          </a:p>
          <a:p>
            <a:pPr marL="285750" lvl="0" indent="-285750">
              <a:buFont typeface="Arial" panose="020B0604020202020204" pitchFamily="34" charset="0"/>
              <a:buChar char="•"/>
            </a:pPr>
            <a:r>
              <a:rPr lang="en-US" dirty="0"/>
              <a:t>Reuse Function for SQL queries</a:t>
            </a:r>
          </a:p>
        </p:txBody>
      </p:sp>
    </p:spTree>
    <p:extLst>
      <p:ext uri="{BB962C8B-B14F-4D97-AF65-F5344CB8AC3E}">
        <p14:creationId xmlns:p14="http://schemas.microsoft.com/office/powerpoint/2010/main" val="3940532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l="25172" t="20602" r="25265" b="27171"/>
          <a:stretch/>
        </p:blipFill>
        <p:spPr bwMode="auto">
          <a:xfrm>
            <a:off x="291543" y="2201376"/>
            <a:ext cx="2955237" cy="16167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 Illustration of office workers sitting at desks"/>
          <p:cNvPicPr>
            <a:picLocks noChangeAspect="1" noChangeArrowheads="1"/>
          </p:cNvPicPr>
          <p:nvPr/>
        </p:nvPicPr>
        <p:blipFill rotWithShape="1">
          <a:blip r:embed="rId4">
            <a:extLst>
              <a:ext uri="{28A0092B-C50C-407E-A947-70E740481C1C}">
                <a14:useLocalDpi xmlns:a14="http://schemas.microsoft.com/office/drawing/2010/main" val="0"/>
              </a:ext>
            </a:extLst>
          </a:blip>
          <a:srcRect b="8906"/>
          <a:stretch/>
        </p:blipFill>
        <p:spPr bwMode="auto">
          <a:xfrm>
            <a:off x="3246780" y="1017722"/>
            <a:ext cx="8572010" cy="5318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a:p>
            <a:r>
              <a:rPr lang="en-US" sz="3600" b="1" dirty="0">
                <a:latin typeface="Cooper Black" panose="0208090404030B020404" pitchFamily="18" charset="0"/>
              </a:rPr>
              <a: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899721"/>
            <a:ext cx="9819861" cy="400110"/>
          </a:xfrm>
          <a:prstGeom prst="rect">
            <a:avLst/>
          </a:prstGeom>
        </p:spPr>
        <p:txBody>
          <a:bodyPr wrap="square">
            <a:spAutoFit/>
          </a:bodyPr>
          <a:lstStyle/>
          <a:p>
            <a:r>
              <a:rPr lang="en-US" sz="2000" dirty="0"/>
              <a:t> </a:t>
            </a:r>
            <a:r>
              <a:rPr lang="en-US" sz="2000" dirty="0">
                <a:hlinkClick r:id="rId6"/>
              </a:rPr>
              <a:t>OIA Using SQL Script Advance</a:t>
            </a:r>
            <a:endParaRPr lang="en-US" sz="2000" dirty="0"/>
          </a:p>
        </p:txBody>
      </p:sp>
    </p:spTree>
    <p:extLst>
      <p:ext uri="{BB962C8B-B14F-4D97-AF65-F5344CB8AC3E}">
        <p14:creationId xmlns:p14="http://schemas.microsoft.com/office/powerpoint/2010/main" val="222293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12</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3"/>
            <a:extLst>
              <a:ext uri="{FF2B5EF4-FFF2-40B4-BE49-F238E27FC236}">
                <a16:creationId xmlns="" xmlns:a16="http://schemas.microsoft.com/office/drawing/2014/main" id="{3C11E744-8456-4A37-9BA0-092AF3415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5"/>
            <a:extLst>
              <a:ext uri="{FF2B5EF4-FFF2-40B4-BE49-F238E27FC236}">
                <a16:creationId xmlns="" xmlns:a16="http://schemas.microsoft.com/office/drawing/2014/main" id="{D78BFE9E-91A1-40B2-B91E-34E16BAEA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7"/>
            <a:extLst>
              <a:ext uri="{FF2B5EF4-FFF2-40B4-BE49-F238E27FC236}">
                <a16:creationId xmlns="" xmlns:a16="http://schemas.microsoft.com/office/drawing/2014/main" id="{4B4996AA-9A5C-4627-ABFF-5F312BFC76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9"/>
            <a:extLst>
              <a:ext uri="{FF2B5EF4-FFF2-40B4-BE49-F238E27FC236}">
                <a16:creationId xmlns="" xmlns:a16="http://schemas.microsoft.com/office/drawing/2014/main" id="{82B165D0-C409-4669-9E36-D2FB63835D83}"/>
              </a:ext>
            </a:extLst>
          </p:cNvPr>
          <p:cNvPicPr>
            <a:picLocks noChangeAspect="1"/>
          </p:cNvPicPr>
          <p:nvPr/>
        </p:nvPicPr>
        <p:blipFill>
          <a:blip r:embed="rId10"/>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Method’s to Consume HANA Objects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Database Connectivity ( ADBC )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 xmlns:a16="http://schemas.microsoft.com/office/drawing/2014/main" id="{6FFD856B-03D8-43F7-AA16-FACF7D0F42DE}"/>
              </a:ext>
            </a:extLst>
          </p:cNvPr>
          <p:cNvSpPr txBox="1"/>
          <p:nvPr/>
        </p:nvSpPr>
        <p:spPr>
          <a:xfrm>
            <a:off x="261765" y="759174"/>
            <a:ext cx="11292008"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779090"/>
            <a:ext cx="11426653" cy="2862322"/>
          </a:xfrm>
          <a:prstGeom prst="rect">
            <a:avLst/>
          </a:prstGeom>
        </p:spPr>
        <p:txBody>
          <a:bodyPr wrap="square">
            <a:spAutoFit/>
          </a:bodyPr>
          <a:lstStyle/>
          <a:p>
            <a:pPr algn="just"/>
            <a:r>
              <a:rPr lang="en-US" dirty="0"/>
              <a:t>System &gt; SAP NW 7.4 SP2 </a:t>
            </a:r>
          </a:p>
          <a:p>
            <a:pPr algn="just"/>
            <a:r>
              <a:rPr lang="en-US" dirty="0"/>
              <a:t>We can use a proxy object in ABAP which allows us to point directly to the RUNTIME object of calculation view in HANA. </a:t>
            </a:r>
          </a:p>
          <a:p>
            <a:pPr algn="just"/>
            <a:r>
              <a:rPr lang="en-US" dirty="0"/>
              <a:t>Is a DDIC view which is just a bridge to our HANA view. This is a bottom-up approach which means we can only create proxy if we have HANA view created already.</a:t>
            </a:r>
          </a:p>
          <a:p>
            <a:pPr algn="just"/>
            <a:r>
              <a:rPr lang="en-US" dirty="0"/>
              <a:t>Pros:</a:t>
            </a:r>
          </a:p>
          <a:p>
            <a:pPr marL="171450" indent="-171450" algn="just">
              <a:buFontTx/>
              <a:buChar char="-"/>
            </a:pPr>
            <a:r>
              <a:rPr lang="en-US" dirty="0"/>
              <a:t>Its easy</a:t>
            </a:r>
          </a:p>
          <a:p>
            <a:pPr marL="171450" indent="-171450" algn="just">
              <a:buFontTx/>
              <a:buChar char="-"/>
            </a:pPr>
            <a:r>
              <a:rPr lang="en-US" dirty="0"/>
              <a:t>All kinds of HANA views using this</a:t>
            </a:r>
          </a:p>
          <a:p>
            <a:pPr algn="just"/>
            <a:r>
              <a:rPr lang="en-US" dirty="0"/>
              <a:t>Cons:</a:t>
            </a:r>
          </a:p>
          <a:p>
            <a:pPr marL="171450" indent="-171450" algn="just">
              <a:buFontTx/>
              <a:buChar char="-"/>
            </a:pPr>
            <a:r>
              <a:rPr lang="en-US" dirty="0"/>
              <a:t>Lifecycle is a challenge</a:t>
            </a:r>
          </a:p>
          <a:p>
            <a:pPr marL="171450" indent="-171450" algn="just">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 Proxy</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 xmlns:a16="http://schemas.microsoft.com/office/drawing/2014/main"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 xmlns:a16="http://schemas.microsoft.com/office/drawing/2014/main"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SQL Script </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 xmlns:a16="http://schemas.microsoft.com/office/drawing/2014/main" id="{C3D67074-ABBF-4F1F-8F04-07B7C002C1DF}"/>
              </a:ext>
            </a:extLst>
          </p:cNvPr>
          <p:cNvSpPr txBox="1"/>
          <p:nvPr/>
        </p:nvSpPr>
        <p:spPr>
          <a:xfrm>
            <a:off x="261764" y="779090"/>
            <a:ext cx="11292008" cy="203132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5"/>
              </a:rPr>
              <a:t>https://help.sap.com/viewer/product/SAP_HANA_PLATFORM/2.0.05/en-US?task=discover_task</a:t>
            </a:r>
            <a:endParaRPr lang="en-US" dirty="0">
              <a:solidFill>
                <a:prstClr val="black"/>
              </a:solidFill>
            </a:endParaRPr>
          </a:p>
          <a:p>
            <a:pPr lvl="0">
              <a:defRPr/>
            </a:pPr>
            <a:r>
              <a:rPr lang="en-US" dirty="0">
                <a:solidFill>
                  <a:prstClr val="black"/>
                </a:solidFill>
                <a:hlinkClick r:id="rId6"/>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Categories of SQL Script Code</a:t>
            </a: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 xmlns:a16="http://schemas.microsoft.com/office/drawing/2014/main"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 xmlns:a16="http://schemas.microsoft.com/office/drawing/2014/main"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 xmlns:a16="http://schemas.microsoft.com/office/drawing/2014/main"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7935</TotalTime>
  <Words>1225</Words>
  <Application>Microsoft Office PowerPoint</Application>
  <PresentationFormat>Widescreen</PresentationFormat>
  <Paragraphs>333</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Black</vt:lpstr>
      <vt:lpstr>Calibri</vt:lpstr>
      <vt:lpstr>Calibri Light</vt:lpstr>
      <vt:lpstr>Cooper Black</vt:lpstr>
      <vt:lpstr>Courier New</vt:lpstr>
      <vt:lpstr>Open Sans</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579</cp:revision>
  <dcterms:created xsi:type="dcterms:W3CDTF">2016-07-10T03:33:26Z</dcterms:created>
  <dcterms:modified xsi:type="dcterms:W3CDTF">2021-06-11T05:15:56Z</dcterms:modified>
</cp:coreProperties>
</file>